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2" r:id="rId2"/>
    <p:sldId id="264" r:id="rId3"/>
    <p:sldId id="269" r:id="rId4"/>
    <p:sldId id="263" r:id="rId5"/>
    <p:sldId id="258" r:id="rId6"/>
    <p:sldId id="270" r:id="rId7"/>
    <p:sldId id="266" r:id="rId8"/>
    <p:sldId id="267" r:id="rId9"/>
    <p:sldId id="271" r:id="rId10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>
        <p:scale>
          <a:sx n="76" d="100"/>
          <a:sy n="76" d="100"/>
        </p:scale>
        <p:origin x="-480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C13B503D-995F-4BAA-ADA2-1343D312C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C306DC9B-0A0E-464A-960A-8A8969205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A243056D-6660-47C6-A7C6-11FAE5E0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35A5AE0B-4DEA-410E-B32B-11AEA4498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A44AD671-B35A-4A8E-BDD2-D7C59954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738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75B46F9C-D308-4553-8FB8-C8F4E48C8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8D9294A4-D5A9-4557-A3E5-4092B5A95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40500B33-C1CA-46B9-A878-D24072A0C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520BB214-2515-4B69-819A-E5A03247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F740B8E5-62C0-4D3C-81B2-0D060E5AD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314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="" xmlns:a16="http://schemas.microsoft.com/office/drawing/2014/main" id="{803E2C2E-B8D6-4587-807B-43EAB1F1F1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CED168FD-A1A0-491B-9039-8D8EBB269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5C14A4BC-532A-491F-95F8-6F6A05025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FCEEFD57-5A24-4D52-84FE-BB622226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CB7D8B82-0542-4BAC-BBC2-FC64A9D38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3520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630BDCD0-928B-4CC8-8C40-E5FB6E9C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E70A8A5A-9009-4AEA-96DA-E8477A59C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7E1747AC-5B1E-44A0-A32B-037051B10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578BF5B4-4E01-42A2-91BE-A7B88F93E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AA9B429D-6CA4-44B2-B007-0140DA74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536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F0D5AB21-CDF3-4438-8403-2420DBDA8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302D4710-0757-4264-A7F1-79B8F16F1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7982305E-92B0-4162-9F31-D757429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F11156F0-2424-4BD9-A117-0C73C840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D07471D3-034A-4E50-BB4C-223582F7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24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97C5F684-46D1-4F78-9F5B-BD1402C9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CD7C3EE1-DAC2-4C33-82CC-05645CDAC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62CF8A81-A9E3-4098-B711-E8BB8366B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3C4203DD-6C68-48F4-A977-99643ABD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D6417234-302E-42D5-B75A-91A7F51C4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861CC075-8890-4E47-A4B8-0F5CF9534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491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33CF5001-1837-4BB5-8496-8D99B1C23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1436C2B7-7ADC-4F27-AA81-D4C744494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FCCE659C-E5CC-470D-A310-5E8B89019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="" xmlns:a16="http://schemas.microsoft.com/office/drawing/2014/main" id="{14BB8387-D5F3-448C-848A-A4ABCA7C5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="" xmlns:a16="http://schemas.microsoft.com/office/drawing/2014/main" id="{0572E795-5034-4440-A547-A273B1F89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="" xmlns:a16="http://schemas.microsoft.com/office/drawing/2014/main" id="{F650A18A-6D59-485B-94D1-C288B88A6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="" xmlns:a16="http://schemas.microsoft.com/office/drawing/2014/main" id="{4BE010E1-AB70-46A1-B3BB-D8F71941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="" xmlns:a16="http://schemas.microsoft.com/office/drawing/2014/main" id="{9066BA11-FCCE-43B6-921A-5470AEAD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1010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A0ADC0F6-87AB-499F-9EB7-4DB8704A5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="" xmlns:a16="http://schemas.microsoft.com/office/drawing/2014/main" id="{730E2ED0-7848-42A3-AF7A-DC82FE1AF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="" xmlns:a16="http://schemas.microsoft.com/office/drawing/2014/main" id="{1137677C-4610-4732-A365-22773FDEF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="" xmlns:a16="http://schemas.microsoft.com/office/drawing/2014/main" id="{3464E879-5AB0-44D5-AAFD-37C73F9AA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0917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="" xmlns:a16="http://schemas.microsoft.com/office/drawing/2014/main" id="{31D2F3A0-EFCB-41D9-BEFC-E9B3E890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="" xmlns:a16="http://schemas.microsoft.com/office/drawing/2014/main" id="{8BDC3F83-0F5B-4676-A382-54FF1A194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="" xmlns:a16="http://schemas.microsoft.com/office/drawing/2014/main" id="{D0448FDD-FB43-4000-A685-4F9A9D9F6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547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4F1B77F0-2F7F-401E-8D38-9B1D4BDFE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85D420A3-8195-46D4-ABCE-7A3F936A5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F42ACC5C-7607-4B23-B110-4F47E145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37F447AD-1122-4ACF-8AA2-A729B9C6A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31852B90-1BCA-49AA-B373-8A509DB7F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1ECB0BAF-93E3-49FD-B8C7-5BC58685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796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890248D9-3854-4E31-A148-06B83BE42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="" xmlns:a16="http://schemas.microsoft.com/office/drawing/2014/main" id="{870808C2-D59E-4D11-BFF3-DA6DDF55E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989A09E4-9E4E-4485-9CE2-DD74DB77F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CE597E68-FC6C-49EF-9B47-DF129484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29C6AB50-7441-4469-9E95-E41285FBC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3FDCA96C-69E7-4F22-B0E7-14D2929BB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72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="" xmlns:a16="http://schemas.microsoft.com/office/drawing/2014/main" id="{F1E148FD-7784-42DC-93FC-BA06F168B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AA2C2C7F-6FC9-46FA-8B43-6DB458F74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12F05659-931D-437F-906A-D9B441701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7D540-CBEA-46AF-A9DE-8086742B16AB}" type="datetimeFigureOut">
              <a:rPr lang="ar-IQ" smtClean="0"/>
              <a:t>24/05/1444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3DD0E7E5-51F6-4284-9C0B-C526A526F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1AA77CD8-A3CC-4002-AC7E-BFB5AF7B2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4A4E4-F604-4900-A54A-40E1C7CE69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0506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6214" y="174866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en-US" b="1" dirty="0" smtClean="0">
                <a:solidFill>
                  <a:srgbClr val="FF0000"/>
                </a:solidFill>
              </a:rPr>
              <a:t>Euglena and Paramecium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3727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B5D32612-A39D-4E12-902F-3AAD36C03623}"/>
              </a:ext>
            </a:extLst>
          </p:cNvPr>
          <p:cNvSpPr txBox="1"/>
          <p:nvPr/>
        </p:nvSpPr>
        <p:spPr>
          <a:xfrm>
            <a:off x="381000" y="366623"/>
            <a:ext cx="11049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ar-IQ" sz="2800" b="1" i="0" dirty="0" smtClean="0">
              <a:solidFill>
                <a:srgbClr val="FF0000"/>
              </a:solidFill>
              <a:effectLst/>
              <a:latin typeface="Open Sans"/>
            </a:endParaRPr>
          </a:p>
          <a:p>
            <a:pPr algn="l"/>
            <a:r>
              <a:rPr lang="en-US" sz="2800" b="1" i="0" dirty="0" smtClean="0">
                <a:solidFill>
                  <a:srgbClr val="FF0000"/>
                </a:solidFill>
                <a:effectLst/>
                <a:latin typeface="Open Sans"/>
              </a:rPr>
              <a:t>Euglena 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Open Sans"/>
              </a:rPr>
              <a:t>Structure</a:t>
            </a:r>
          </a:p>
          <a:p>
            <a:pPr algn="l"/>
            <a:r>
              <a:rPr lang="en-US" sz="2800" b="0" i="0" dirty="0">
                <a:solidFill>
                  <a:srgbClr val="555555"/>
                </a:solidFill>
                <a:effectLst/>
                <a:latin typeface="Open Sans"/>
              </a:rPr>
              <a:t>Euglena are in the domain </a:t>
            </a:r>
            <a:r>
              <a:rPr lang="en-US" sz="2800" b="0" i="0" dirty="0" smtClean="0">
                <a:solidFill>
                  <a:srgbClr val="555555"/>
                </a:solidFill>
                <a:effectLst/>
                <a:latin typeface="Open Sans"/>
              </a:rPr>
              <a:t>Eukaryotes</a:t>
            </a:r>
          </a:p>
          <a:p>
            <a:pPr algn="l"/>
            <a:r>
              <a:rPr lang="en-US" sz="2800" b="1" i="0" dirty="0" smtClean="0">
                <a:solidFill>
                  <a:srgbClr val="555555"/>
                </a:solidFill>
                <a:effectLst/>
                <a:latin typeface="Open Sans"/>
              </a:rPr>
              <a:t>Eukaryotes</a:t>
            </a:r>
            <a:r>
              <a:rPr lang="en-US" sz="2800" b="0" i="0" dirty="0">
                <a:solidFill>
                  <a:srgbClr val="555555"/>
                </a:solidFill>
                <a:effectLst/>
                <a:latin typeface="Open Sans"/>
              </a:rPr>
              <a:t> are cells or organisms with cells that contain a nucleus. The opposite of a eukaryote is a prokaryote. Prokaryotes do not have a nucleus or defined organelles. Eukaryotes include anything under the classification of plants, animals, </a:t>
            </a:r>
            <a:r>
              <a:rPr lang="en-US" sz="2800" b="0" i="0" dirty="0" smtClean="0">
                <a:solidFill>
                  <a:srgbClr val="555555"/>
                </a:solidFill>
                <a:effectLst/>
                <a:latin typeface="Open Sans"/>
              </a:rPr>
              <a:t>fungi. </a:t>
            </a:r>
            <a:r>
              <a:rPr lang="en-US" sz="2800" b="1" i="0" dirty="0">
                <a:solidFill>
                  <a:srgbClr val="555555"/>
                </a:solidFill>
                <a:effectLst/>
                <a:latin typeface="Open Sans"/>
              </a:rPr>
              <a:t>Prokaryotes</a:t>
            </a:r>
            <a:r>
              <a:rPr lang="en-US" sz="2800" b="0" i="0" dirty="0">
                <a:solidFill>
                  <a:srgbClr val="555555"/>
                </a:solidFill>
                <a:effectLst/>
                <a:latin typeface="Open Sans"/>
              </a:rPr>
              <a:t> include bacteria, blue-green algae, and mycoplasma.</a:t>
            </a:r>
          </a:p>
          <a:p>
            <a:pPr algn="l"/>
            <a:r>
              <a:rPr lang="en-US" sz="2800" b="0" i="0" dirty="0" smtClean="0">
                <a:solidFill>
                  <a:srgbClr val="555555"/>
                </a:solidFill>
                <a:effectLst/>
                <a:latin typeface="Open Sans"/>
              </a:rPr>
              <a:t>.</a:t>
            </a:r>
            <a:endParaRPr lang="en-US" sz="2800" b="0" i="0" dirty="0">
              <a:solidFill>
                <a:srgbClr val="555555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05338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1665" y="1008996"/>
            <a:ext cx="992061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Open Sans"/>
              </a:rPr>
              <a:t>Euglena</a:t>
            </a:r>
            <a:r>
              <a:rPr lang="en-US" sz="3200" dirty="0">
                <a:solidFill>
                  <a:srgbClr val="555555"/>
                </a:solidFill>
                <a:latin typeface="Open Sans"/>
              </a:rPr>
              <a:t> </a:t>
            </a:r>
            <a:endParaRPr lang="en-US" sz="3200" dirty="0" smtClean="0">
              <a:solidFill>
                <a:srgbClr val="555555"/>
              </a:solidFill>
              <a:latin typeface="Open Sans"/>
            </a:endParaRPr>
          </a:p>
          <a:p>
            <a:pPr algn="l"/>
            <a:r>
              <a:rPr lang="en-US" sz="3200" dirty="0">
                <a:solidFill>
                  <a:srgbClr val="555555"/>
                </a:solidFill>
                <a:latin typeface="Open Sans"/>
              </a:rPr>
              <a:t>A</a:t>
            </a:r>
            <a:r>
              <a:rPr lang="en-US" sz="3200" dirty="0" smtClean="0">
                <a:solidFill>
                  <a:srgbClr val="555555"/>
                </a:solidFill>
                <a:latin typeface="Open Sans"/>
              </a:rPr>
              <a:t>re </a:t>
            </a:r>
            <a:r>
              <a:rPr lang="en-US" sz="3200" dirty="0">
                <a:solidFill>
                  <a:srgbClr val="555555"/>
                </a:solidFill>
                <a:latin typeface="Open Sans"/>
              </a:rPr>
              <a:t>single-celled organisms with the following structures or organelles: mitochondria, nucleus, vacuole, Golgi apparatus, endoplasmic reticulum, and flagella. Euglena are unique in that the outer layer of the cell includes a flexible membrane called the pellicle. The </a:t>
            </a:r>
            <a:r>
              <a:rPr lang="en-US" sz="3200" b="1" dirty="0">
                <a:solidFill>
                  <a:srgbClr val="555555"/>
                </a:solidFill>
                <a:latin typeface="Open Sans"/>
              </a:rPr>
              <a:t>pellicle</a:t>
            </a:r>
            <a:r>
              <a:rPr lang="en-US" sz="3200" dirty="0">
                <a:solidFill>
                  <a:srgbClr val="555555"/>
                </a:solidFill>
                <a:latin typeface="Open Sans"/>
              </a:rPr>
              <a:t> supports and contains the plasma membrane, much like a cell wall would in plants. They may also have an </a:t>
            </a:r>
            <a:r>
              <a:rPr lang="en-US" sz="3200" dirty="0">
                <a:solidFill>
                  <a:srgbClr val="FF0000"/>
                </a:solidFill>
                <a:latin typeface="Open Sans"/>
              </a:rPr>
              <a:t>eyespot</a:t>
            </a:r>
            <a:r>
              <a:rPr lang="en-US" sz="3200" dirty="0">
                <a:solidFill>
                  <a:srgbClr val="555555"/>
                </a:solidFill>
                <a:latin typeface="Open Sans"/>
              </a:rPr>
              <a:t> or photoreceptor that functions as a light sensor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37072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A5781B58-2A56-4DDB-ABAC-9A1D2B8A4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762000"/>
            <a:ext cx="10012680" cy="492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83485" y="5684520"/>
            <a:ext cx="304382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b="1" i="1" dirty="0">
                <a:solidFill>
                  <a:srgbClr val="FF0000"/>
                </a:solidFill>
                <a:latin typeface="Open Sans"/>
              </a:rPr>
              <a:t>Euglena</a:t>
            </a:r>
            <a:endParaRPr lang="ar-IQ" sz="4400" i="1" dirty="0"/>
          </a:p>
        </p:txBody>
      </p:sp>
    </p:spTree>
    <p:extLst>
      <p:ext uri="{BB962C8B-B14F-4D97-AF65-F5344CB8AC3E}">
        <p14:creationId xmlns:p14="http://schemas.microsoft.com/office/powerpoint/2010/main" val="88933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AF616464-D783-4B9D-AE71-1B53C1AE10BA}"/>
              </a:ext>
            </a:extLst>
          </p:cNvPr>
          <p:cNvSpPr txBox="1"/>
          <p:nvPr/>
        </p:nvSpPr>
        <p:spPr>
          <a:xfrm>
            <a:off x="457200" y="2136338"/>
            <a:ext cx="1100328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fontAlgn="auto" hangingPunct="1">
              <a:lnSpc>
                <a:spcPct val="90000"/>
              </a:lnSpc>
              <a:defRPr/>
            </a:pPr>
            <a:r>
              <a:rPr lang="en-US" sz="3600" dirty="0">
                <a:latin typeface="Comic Sans MS" pitchFamily="8" charset="0"/>
              </a:rPr>
              <a:t>Eyespot helps them sense light. Can be autotrophic (produces their own food)</a:t>
            </a:r>
          </a:p>
          <a:p>
            <a:pPr algn="l" eaLnBrk="1" fontAlgn="auto" hangingPunct="1">
              <a:lnSpc>
                <a:spcPct val="90000"/>
              </a:lnSpc>
              <a:defRPr/>
            </a:pPr>
            <a:r>
              <a:rPr lang="en-US" sz="3600" dirty="0">
                <a:latin typeface="Comic Sans MS" pitchFamily="8" charset="0"/>
              </a:rPr>
              <a:t>Waste- </a:t>
            </a:r>
            <a:r>
              <a:rPr lang="en-US" sz="3600" u="sng" dirty="0">
                <a:solidFill>
                  <a:srgbClr val="FF0000"/>
                </a:solidFill>
                <a:latin typeface="Comic Sans MS" pitchFamily="8" charset="0"/>
              </a:rPr>
              <a:t>Contractile Vacuole</a:t>
            </a:r>
            <a:r>
              <a:rPr lang="en-US" sz="3600" dirty="0">
                <a:solidFill>
                  <a:srgbClr val="FF0000"/>
                </a:solidFill>
                <a:latin typeface="Comic Sans MS" pitchFamily="8" charset="0"/>
              </a:rPr>
              <a:t> </a:t>
            </a:r>
            <a:r>
              <a:rPr lang="en-US" sz="3600" dirty="0">
                <a:latin typeface="Comic Sans MS" pitchFamily="8" charset="0"/>
              </a:rPr>
              <a:t>holds excess water and removes it from the cell.</a:t>
            </a:r>
          </a:p>
          <a:p>
            <a:pPr algn="l" eaLnBrk="1" fontAlgn="auto" hangingPunct="1">
              <a:lnSpc>
                <a:spcPct val="90000"/>
              </a:lnSpc>
              <a:defRPr/>
            </a:pPr>
            <a:r>
              <a:rPr lang="en-US" sz="3600" dirty="0">
                <a:latin typeface="Comic Sans MS" pitchFamily="8" charset="0"/>
              </a:rPr>
              <a:t>Movement- </a:t>
            </a:r>
            <a:r>
              <a:rPr lang="en-US" sz="3600" u="sng" dirty="0">
                <a:latin typeface="Comic Sans MS" pitchFamily="8" charset="0"/>
              </a:rPr>
              <a:t>Flagella</a:t>
            </a:r>
          </a:p>
        </p:txBody>
      </p:sp>
    </p:spTree>
    <p:extLst>
      <p:ext uri="{BB962C8B-B14F-4D97-AF65-F5344CB8AC3E}">
        <p14:creationId xmlns:p14="http://schemas.microsoft.com/office/powerpoint/2010/main" val="68001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B5004BE3-DA02-4898-AE1B-53D2873F157C}"/>
              </a:ext>
            </a:extLst>
          </p:cNvPr>
          <p:cNvSpPr txBox="1"/>
          <p:nvPr/>
        </p:nvSpPr>
        <p:spPr>
          <a:xfrm>
            <a:off x="381000" y="742295"/>
            <a:ext cx="1143000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dirty="0">
                <a:solidFill>
                  <a:srgbClr val="FF0000"/>
                </a:solidFill>
                <a:effectLst/>
                <a:latin typeface="Roboto"/>
              </a:rPr>
              <a:t>Paramecium 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is unicellular and eukaryotic, so they are kept in the kingdom Protista. They are ciliated protozoan and come under phylum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Roboto"/>
              </a:rPr>
              <a:t>Ciliophora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The cell size varies from 50 µ to 300 µ. The cell is ovoid, slipper or cigar-shaped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The cellular cytoplasm is enclosed in a pellicle. Pellicle consists of an outer plasma </a:t>
            </a:r>
            <a:r>
              <a:rPr lang="en-US" sz="2800" b="0" i="0" dirty="0" smtClean="0">
                <a:solidFill>
                  <a:srgbClr val="333333"/>
                </a:solidFill>
                <a:effectLst/>
                <a:latin typeface="Roboto"/>
              </a:rPr>
              <a:t>membrane.</a:t>
            </a:r>
            <a:endParaRPr lang="en-US" sz="2800" b="0" i="0" dirty="0">
              <a:solidFill>
                <a:srgbClr val="333333"/>
              </a:solidFill>
              <a:effectLst/>
              <a:latin typeface="Robot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Cilia </a:t>
            </a:r>
            <a:r>
              <a:rPr lang="en-US" sz="2800" b="0" i="0" dirty="0" smtClean="0">
                <a:solidFill>
                  <a:srgbClr val="333333"/>
                </a:solidFill>
                <a:effectLst/>
                <a:latin typeface="Roboto"/>
              </a:rPr>
              <a:t>protect from the depressions in the pellicle and cover the entire body surface. They are used 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for locomotion and taking nutrient-rich water inside the </a:t>
            </a:r>
            <a:r>
              <a:rPr lang="en-US" sz="2800" b="0" i="0" dirty="0" smtClean="0">
                <a:solidFill>
                  <a:srgbClr val="333333"/>
                </a:solidFill>
                <a:effectLst/>
                <a:latin typeface="Roboto"/>
              </a:rPr>
              <a:t>oral groove.</a:t>
            </a:r>
            <a:endParaRPr lang="en-US" sz="2800" b="0" i="0" dirty="0">
              <a:solidFill>
                <a:srgbClr val="333333"/>
              </a:solidFill>
              <a:effectLst/>
              <a:latin typeface="Roboto"/>
            </a:endParaRPr>
          </a:p>
          <a:p>
            <a:pPr algn="l"/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00522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="" xmlns:a16="http://schemas.microsoft.com/office/drawing/2014/main" id="{87A59EC1-2550-4095-81AA-70F6AB5B7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080" y="518160"/>
            <a:ext cx="8976360" cy="4920895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="" xmlns:a16="http://schemas.microsoft.com/office/drawing/2014/main" id="{047F91E1-1D3E-45F4-AF7A-CAA7C71550BF}"/>
              </a:ext>
            </a:extLst>
          </p:cNvPr>
          <p:cNvSpPr txBox="1"/>
          <p:nvPr/>
        </p:nvSpPr>
        <p:spPr>
          <a:xfrm>
            <a:off x="2270760" y="5791200"/>
            <a:ext cx="5486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b="1" dirty="0"/>
              <a:t>paramecium</a:t>
            </a:r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266698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AF6405A5-5D4B-4790-94D1-F1485D392F5D}"/>
              </a:ext>
            </a:extLst>
          </p:cNvPr>
          <p:cNvSpPr txBox="1"/>
          <p:nvPr/>
        </p:nvSpPr>
        <p:spPr>
          <a:xfrm>
            <a:off x="198120" y="0"/>
            <a:ext cx="107899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i="0" dirty="0">
                <a:solidFill>
                  <a:srgbClr val="FF0000"/>
                </a:solidFill>
                <a:effectLst/>
                <a:latin typeface="Roboto"/>
              </a:rPr>
              <a:t>Paramecium Reproduction</a:t>
            </a:r>
            <a:endParaRPr lang="ar-IQ" sz="2800" b="1" i="0" dirty="0">
              <a:solidFill>
                <a:srgbClr val="FF0000"/>
              </a:solidFill>
              <a:effectLst/>
              <a:latin typeface="Roboto"/>
            </a:endParaRPr>
          </a:p>
          <a:p>
            <a:pPr algn="l"/>
            <a:endParaRPr lang="en-US" sz="2800" b="1" i="0" dirty="0">
              <a:solidFill>
                <a:srgbClr val="FF0000"/>
              </a:solidFill>
              <a:effectLst/>
              <a:latin typeface="Roboto"/>
            </a:endParaRPr>
          </a:p>
          <a:p>
            <a:pPr algn="l"/>
            <a:r>
              <a:rPr lang="en-US" sz="2800" b="1" i="0" dirty="0">
                <a:solidFill>
                  <a:srgbClr val="FF0000"/>
                </a:solidFill>
                <a:effectLst/>
                <a:latin typeface="Roboto"/>
              </a:rPr>
              <a:t>Asexual Reproduction 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in paramecium is by binary fission. The mature cell divides into two cells and each grows rapidly and develops into a new organism. Under </a:t>
            </a:r>
            <a:r>
              <a:rPr lang="en-US" sz="2800" b="0" i="0" dirty="0" smtClean="0">
                <a:solidFill>
                  <a:srgbClr val="333333"/>
                </a:solidFill>
                <a:effectLst/>
                <a:latin typeface="Roboto"/>
              </a:rPr>
              <a:t>favorable 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conditions, Paramecium multiplies rapidly up to three times a day. </a:t>
            </a:r>
            <a:endParaRPr lang="en-US" sz="2800" b="0" i="0" dirty="0" smtClean="0">
              <a:solidFill>
                <a:srgbClr val="333333"/>
              </a:solidFill>
              <a:effectLst/>
              <a:latin typeface="Roboto"/>
            </a:endParaRPr>
          </a:p>
          <a:p>
            <a:pPr algn="l"/>
            <a:endParaRPr lang="en-US" sz="2800" dirty="0">
              <a:solidFill>
                <a:srgbClr val="333333"/>
              </a:solidFill>
              <a:latin typeface="Roboto"/>
            </a:endParaRPr>
          </a:p>
          <a:p>
            <a:pPr algn="l"/>
            <a:r>
              <a:rPr lang="en-US" sz="2800" b="1" i="0" dirty="0" smtClean="0">
                <a:solidFill>
                  <a:srgbClr val="FF0000"/>
                </a:solidFill>
                <a:effectLst/>
                <a:latin typeface="Roboto"/>
              </a:rPr>
              <a:t>Sexual 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Roboto"/>
              </a:rPr>
              <a:t>reproduction 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in Paramecium is by various methods.</a:t>
            </a:r>
          </a:p>
          <a:p>
            <a:pPr algn="l"/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In 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Roboto"/>
              </a:rPr>
              <a:t>conjugation, 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two complementary paramecia </a:t>
            </a:r>
            <a:r>
              <a:rPr lang="en-US" sz="2800" b="0" i="0" dirty="0" smtClean="0">
                <a:solidFill>
                  <a:srgbClr val="333333"/>
                </a:solidFill>
                <a:effectLst/>
                <a:latin typeface="Roboto"/>
              </a:rPr>
              <a:t>come 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Roboto"/>
              </a:rPr>
              <a:t>together and there is a transfer of genetic </a:t>
            </a:r>
            <a:r>
              <a:rPr lang="en-US" sz="2800" b="0" i="0" dirty="0" smtClean="0">
                <a:solidFill>
                  <a:srgbClr val="333333"/>
                </a:solidFill>
                <a:effectLst/>
                <a:latin typeface="Roboto"/>
              </a:rPr>
              <a:t>material.</a:t>
            </a:r>
            <a:endParaRPr lang="en-US" sz="2800" b="0" i="0" dirty="0">
              <a:solidFill>
                <a:srgbClr val="333333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51114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8460" y="2179529"/>
            <a:ext cx="5724395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800" b="1" dirty="0" smtClean="0"/>
              <a:t>Thank you</a:t>
            </a:r>
            <a:endParaRPr lang="ar-IQ" sz="8800" b="1" dirty="0"/>
          </a:p>
        </p:txBody>
      </p:sp>
    </p:spTree>
    <p:extLst>
      <p:ext uri="{BB962C8B-B14F-4D97-AF65-F5344CB8AC3E}">
        <p14:creationId xmlns:p14="http://schemas.microsoft.com/office/powerpoint/2010/main" val="59588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183</Words>
  <Application>Microsoft Office PowerPoint</Application>
  <PresentationFormat>Custom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نسق Office</vt:lpstr>
      <vt:lpstr>          Euglena and Paramecium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InteL</dc:creator>
  <cp:lastModifiedBy>Riyadh</cp:lastModifiedBy>
  <cp:revision>50</cp:revision>
  <dcterms:created xsi:type="dcterms:W3CDTF">2022-12-16T07:52:47Z</dcterms:created>
  <dcterms:modified xsi:type="dcterms:W3CDTF">2022-12-17T21:38:49Z</dcterms:modified>
</cp:coreProperties>
</file>